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7"/>
  </p:notesMasterIdLst>
  <p:sldIdLst>
    <p:sldId id="256" r:id="rId2"/>
    <p:sldId id="318" r:id="rId3"/>
    <p:sldId id="288" r:id="rId4"/>
    <p:sldId id="339" r:id="rId5"/>
    <p:sldId id="292" r:id="rId6"/>
    <p:sldId id="348" r:id="rId7"/>
    <p:sldId id="349" r:id="rId8"/>
    <p:sldId id="341" r:id="rId9"/>
    <p:sldId id="388" r:id="rId10"/>
    <p:sldId id="300" r:id="rId11"/>
    <p:sldId id="367" r:id="rId12"/>
    <p:sldId id="368" r:id="rId13"/>
    <p:sldId id="371" r:id="rId14"/>
    <p:sldId id="372" r:id="rId15"/>
    <p:sldId id="374" r:id="rId16"/>
    <p:sldId id="375" r:id="rId17"/>
    <p:sldId id="379" r:id="rId18"/>
    <p:sldId id="381" r:id="rId19"/>
    <p:sldId id="382" r:id="rId20"/>
    <p:sldId id="383" r:id="rId21"/>
    <p:sldId id="350" r:id="rId22"/>
    <p:sldId id="351" r:id="rId23"/>
    <p:sldId id="352" r:id="rId24"/>
    <p:sldId id="393" r:id="rId25"/>
    <p:sldId id="362" r:id="rId26"/>
    <p:sldId id="358" r:id="rId27"/>
    <p:sldId id="356" r:id="rId28"/>
    <p:sldId id="359" r:id="rId29"/>
    <p:sldId id="391" r:id="rId30"/>
    <p:sldId id="361" r:id="rId31"/>
    <p:sldId id="397" r:id="rId32"/>
    <p:sldId id="392" r:id="rId33"/>
    <p:sldId id="364" r:id="rId34"/>
    <p:sldId id="390" r:id="rId35"/>
    <p:sldId id="395" r:id="rId36"/>
    <p:sldId id="396" r:id="rId37"/>
    <p:sldId id="344" r:id="rId38"/>
    <p:sldId id="307" r:id="rId39"/>
    <p:sldId id="308" r:id="rId40"/>
    <p:sldId id="345" r:id="rId41"/>
    <p:sldId id="310" r:id="rId42"/>
    <p:sldId id="311" r:id="rId43"/>
    <p:sldId id="353" r:id="rId44"/>
    <p:sldId id="389" r:id="rId45"/>
    <p:sldId id="279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entury Gothic" panose="020B0702020202020204" pitchFamily="34" charset="0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Roboto Slab" panose="020B0604020202020204" charset="0"/>
      <p:regular r:id="rId60"/>
      <p:bold r:id="rId61"/>
    </p:embeddedFont>
    <p:embeddedFont>
      <p:font typeface="Source Sans Pro" panose="020B0503030403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82B46A-234F-42F0-A5B8-46A38745DFA2}">
  <a:tblStyle styleId="{B782B46A-234F-42F0-A5B8-46A38745DF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65135" autoAdjust="0"/>
  </p:normalViewPr>
  <p:slideViewPr>
    <p:cSldViewPr snapToGrid="0">
      <p:cViewPr varScale="1">
        <p:scale>
          <a:sx n="95" d="100"/>
          <a:sy n="95" d="100"/>
        </p:scale>
        <p:origin x="22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1721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Built in multithreading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16 search engines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Threads can be tuned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08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Search engine, title of the webpage, onion link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742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341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111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Scan for visible pages</a:t>
            </a:r>
          </a:p>
          <a:p>
            <a:pPr marL="139700" indent="0">
              <a:buNone/>
            </a:pPr>
            <a:r>
              <a:rPr lang="en-US" dirty="0"/>
              <a:t>Scan for vulnerabilities</a:t>
            </a:r>
          </a:p>
          <a:p>
            <a:pPr marL="139700" indent="0">
              <a:buNone/>
            </a:pPr>
            <a:r>
              <a:rPr lang="en-US" dirty="0"/>
              <a:t>Scan for services</a:t>
            </a:r>
          </a:p>
          <a:p>
            <a:pPr marL="139700" indent="0">
              <a:buNone/>
            </a:pPr>
            <a:r>
              <a:rPr lang="en-US" dirty="0"/>
              <a:t>Released a correlation lab -&gt; to check correlations between different onion sites</a:t>
            </a:r>
          </a:p>
        </p:txBody>
      </p:sp>
    </p:spTree>
    <p:extLst>
      <p:ext uri="{BB962C8B-B14F-4D97-AF65-F5344CB8AC3E}">
        <p14:creationId xmlns:p14="http://schemas.microsoft.com/office/powerpoint/2010/main" val="238372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692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Stored in Elasticsearch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25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Scrapy -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web-crawling framework - multithreading capability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OnionScan - </a:t>
            </a: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open source tool for investigating the Dark Web, scanning different onion sites for vulnerabilities, correlations between sites,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 Slab" pitchFamily="2" charset="0"/>
              </a:rPr>
              <a:t>etc</a:t>
            </a:r>
            <a:endParaRPr lang="en-US" b="0" i="0" dirty="0">
              <a:solidFill>
                <a:srgbClr val="FFFFFF"/>
              </a:solidFill>
              <a:effectLst/>
              <a:latin typeface="Roboto Slab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Different ways of using socks proxy –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 Slab" pitchFamily="2" charset="0"/>
              </a:rPr>
              <a:t>tsocks</a:t>
            </a: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 Slab" pitchFamily="2" charset="0"/>
              </a:rPr>
              <a:t>polipo</a:t>
            </a: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, Privoxy, etc.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Privoxy – web proxy – scrapy cannot use socks proxy so route through Privoxy (tor with socks – layer of protection) -  to hide using tor from your ISP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VPN + SOCKS for extra protection -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hide your activity and get real safe access -  can’t trust entry and exit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nodes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 Slab" pitchFamily="2" charset="0"/>
              </a:rPr>
              <a:t>Torch</a:t>
            </a:r>
            <a:endParaRPr lang="en-US" b="0" i="0" dirty="0">
              <a:solidFill>
                <a:srgbClr val="FFFFFF"/>
              </a:solidFill>
              <a:effectLst/>
              <a:latin typeface="Roboto Slab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Onion Wiki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Search engines like Kilos, Recon</a:t>
            </a:r>
            <a:endParaRPr lang="en-US" b="0" i="0" dirty="0">
              <a:solidFill>
                <a:srgbClr val="FFFFFF"/>
              </a:solidFill>
              <a:effectLst/>
              <a:latin typeface="Roboto Slab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62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The Engine gets the initial Requests to crawl from the Spider.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The Engine schedules the Requests in the Scheduler and asks for the next Requests to crawl.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The Scheduler returns the next Requests to the Engine.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The Engine sends the Requests to the Downloader, passing through the Downloader </a:t>
            </a:r>
            <a:r>
              <a:rPr lang="en-US" dirty="0" err="1"/>
              <a:t>Middlewares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Once the page finishes downloading the Downloader generates a Response (with that page) and sends it to the Engine, passing through the Downloader </a:t>
            </a:r>
            <a:r>
              <a:rPr lang="en-US" dirty="0" err="1"/>
              <a:t>Middlewares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The Engine receives the Response from the Downloader and sends it to the Spider for processing, passing through the Spider Middleware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 The Spider processes the Response and returns scraped items and new Requests (to follow) to the Engine, passing through the Spider Middleware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8. The Engine sends processed items to Item Pipelines, then send processed Requests to the Scheduler and asks for possible next Requests to crawl.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9. The process repeats (from step 1) until there are no more requests from the Scheduler.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Middlewares</a:t>
            </a:r>
            <a:r>
              <a:rPr lang="en-US" dirty="0"/>
              <a:t> – </a:t>
            </a:r>
            <a:r>
              <a:rPr lang="en-US" dirty="0" err="1"/>
              <a:t>ProxyMiddleware</a:t>
            </a:r>
            <a:r>
              <a:rPr lang="en-US" dirty="0"/>
              <a:t>(relaying through Privoxy and tor), </a:t>
            </a:r>
            <a:r>
              <a:rPr lang="en-US" dirty="0" err="1"/>
              <a:t>LoginMiddleware</a:t>
            </a:r>
            <a:r>
              <a:rPr lang="en-US" dirty="0"/>
              <a:t> (using </a:t>
            </a:r>
            <a:r>
              <a:rPr lang="en-US" dirty="0" err="1"/>
              <a:t>user_agent</a:t>
            </a:r>
            <a:r>
              <a:rPr lang="en-US" dirty="0"/>
              <a:t>, cookies/bypassing captchas, checking login), Captcha solving websites - </a:t>
            </a:r>
            <a:r>
              <a:rPr lang="en-US" dirty="0" err="1"/>
              <a:t>deathbycapthca</a:t>
            </a:r>
            <a:r>
              <a:rPr lang="en-US" dirty="0"/>
              <a:t>, </a:t>
            </a:r>
            <a:r>
              <a:rPr lang="en-US" dirty="0" err="1"/>
              <a:t>anticaptcha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2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896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Dark web links – collect forum/DNMs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Tools like </a:t>
            </a:r>
            <a:r>
              <a:rPr lang="en-US" dirty="0" err="1"/>
              <a:t>OnionIngestor</a:t>
            </a:r>
            <a:r>
              <a:rPr lang="en-US" dirty="0"/>
              <a:t> – collect onion links from various 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Socks proxies – run socks proxy script to collect several socks proxies to route tor through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crawlers for different forums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Scrapy setup – setup login for each forum, setup several settings including headers, cookies, ignored links, captcha bypass,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Crawler - crawls html pages of the forums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Parser – parses html pages (taking only relevant texts from the html) – </a:t>
            </a:r>
            <a:r>
              <a:rPr lang="en-US" dirty="0" err="1"/>
              <a:t>post_id</a:t>
            </a:r>
            <a:r>
              <a:rPr lang="en-US" dirty="0"/>
              <a:t>, </a:t>
            </a:r>
            <a:r>
              <a:rPr lang="en-US" dirty="0" err="1"/>
              <a:t>post_content</a:t>
            </a:r>
            <a:r>
              <a:rPr lang="en-US" dirty="0"/>
              <a:t>, </a:t>
            </a:r>
            <a:r>
              <a:rPr lang="en-US" dirty="0" err="1"/>
              <a:t>post_author</a:t>
            </a:r>
            <a:r>
              <a:rPr lang="en-US" dirty="0"/>
              <a:t>, </a:t>
            </a:r>
            <a:r>
              <a:rPr lang="en-US" dirty="0" err="1"/>
              <a:t>author_status</a:t>
            </a:r>
            <a:r>
              <a:rPr lang="en-US" dirty="0"/>
              <a:t>, reputation, </a:t>
            </a:r>
            <a:r>
              <a:rPr lang="en-US" dirty="0" err="1"/>
              <a:t>item_price</a:t>
            </a:r>
            <a:r>
              <a:rPr lang="en-US" dirty="0"/>
              <a:t>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Analyzer – uses NLP techniques to evaluate the content that is relevant to the threat model and stores them into the ES database.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Design/Train NLP model – design and train NLP model on the content that is relevant to your threat model and apply it on new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Egg and chicken problem (data gathering vs training on data)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Many unsupervised learning models – </a:t>
            </a:r>
            <a:r>
              <a:rPr lang="en-US" dirty="0" err="1"/>
              <a:t>lda</a:t>
            </a:r>
            <a:r>
              <a:rPr lang="en-US" dirty="0"/>
              <a:t>, seeded </a:t>
            </a:r>
            <a:r>
              <a:rPr lang="en-US" dirty="0" err="1"/>
              <a:t>lda</a:t>
            </a:r>
            <a:r>
              <a:rPr lang="en-US" dirty="0"/>
              <a:t>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985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482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144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Acts as abstract class for other spiders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116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6959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3826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put cookie middleware or put login code in spider itself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it is only one spider then you can put login code in middleware also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41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Basically a dictionary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034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add multiple </a:t>
            </a:r>
            <a:r>
              <a:rPr lang="en-US" dirty="0" err="1"/>
              <a:t>pipielines</a:t>
            </a:r>
            <a:r>
              <a:rPr lang="en-US" dirty="0"/>
              <a:t> like ES and SQL pipeline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562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21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People 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Skills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139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277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629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DDoS protection – implementing wait times before opening a site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Cookie Change – changing cookies very quickly</a:t>
            </a:r>
          </a:p>
        </p:txBody>
      </p:sp>
    </p:spTree>
    <p:extLst>
      <p:ext uri="{BB962C8B-B14F-4D97-AF65-F5344CB8AC3E}">
        <p14:creationId xmlns:p14="http://schemas.microsoft.com/office/powerpoint/2010/main" val="21300113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Talk about captcha bypass (captcha solving services like </a:t>
            </a:r>
            <a:r>
              <a:rPr lang="en-US" dirty="0" err="1"/>
              <a:t>deathbycapthca</a:t>
            </a:r>
            <a:r>
              <a:rPr lang="en-US" dirty="0"/>
              <a:t>, </a:t>
            </a:r>
            <a:r>
              <a:rPr lang="en-US" dirty="0" err="1"/>
              <a:t>anticaptcha</a:t>
            </a:r>
            <a:r>
              <a:rPr lang="en-US" dirty="0"/>
              <a:t>, etc.)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selenium with headless browser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Viable techniques: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Captcha bypass for harder captchas?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Cookie change?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Feasilble</a:t>
            </a:r>
            <a:r>
              <a:rPr lang="en-US" dirty="0"/>
              <a:t> Defenses??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Rotating Ips - https://stackoverflow.com/questions/64835702/how-to-run-multiple-tor-privoxy-processes-for-scrapy-with-different-ips-at-the-s</a:t>
            </a:r>
          </a:p>
        </p:txBody>
      </p:sp>
    </p:spTree>
    <p:extLst>
      <p:ext uri="{BB962C8B-B14F-4D97-AF65-F5344CB8AC3E}">
        <p14:creationId xmlns:p14="http://schemas.microsoft.com/office/powerpoint/2010/main" val="13123367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004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practice of hiding yourself online by disassociating your online persona with your real self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are all humans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desire to be seen knowledgeable and to impress others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Leads to gossip, brag, and overshare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PII – personal information that can identify you – full name, SSN, driver’s license, bank account, email, passport number, etc.</a:t>
            </a:r>
          </a:p>
        </p:txBody>
      </p:sp>
    </p:spTree>
    <p:extLst>
      <p:ext uri="{BB962C8B-B14F-4D97-AF65-F5344CB8AC3E}">
        <p14:creationId xmlns:p14="http://schemas.microsoft.com/office/powerpoint/2010/main" val="3116491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have to do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opsec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from the beginning/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proactivly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because you can't do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opsec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"retroactively"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Never store any personal information on the VM or the system you are accessing dark web from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Clean/Wipe all the data before leaving the system and start fresh the other day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Have different persona on different sites, don’t mix it., Have a back story for each personas</a:t>
            </a:r>
          </a:p>
        </p:txBody>
      </p:sp>
    </p:spTree>
    <p:extLst>
      <p:ext uri="{BB962C8B-B14F-4D97-AF65-F5344CB8AC3E}">
        <p14:creationId xmlns:p14="http://schemas.microsoft.com/office/powerpoint/2010/main" val="914883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86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027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don’t get the intelligence from anywhere else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 at more forums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Adding Telegram notification in middleware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Full page screenshot - https://stackoverflow.com/questions/41721734/take-screenshot-of-full-page-with-selenium-python-with-chromedriver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Duplicate pipeline - https://docs.scrapy.org/en/latest/topics/item-pipeline.html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42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293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blogs in the search terms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1306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 – criminals learn new methods and techniques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Monetize – monetize their 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Trade – trade their exploits/tools, drugs, weapons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Communicate – communicate with other criminals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learn a lot on engaging with these communities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intelligence from dark web isn’t available anywhere else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attackers,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vulnerability prioritization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planning and recon stages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Takes a lot of time, If done properly, it can even identify attacks in planning and recon stages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13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Bank data – credit cards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Released 1M credit cards for free – 20% still valid (200k)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Several banks all over the world affected</a:t>
            </a:r>
          </a:p>
        </p:txBody>
      </p:sp>
    </p:spTree>
    <p:extLst>
      <p:ext uri="{BB962C8B-B14F-4D97-AF65-F5344CB8AC3E}">
        <p14:creationId xmlns:p14="http://schemas.microsoft.com/office/powerpoint/2010/main" val="184372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PII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Doxbin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is a website used for leaking Personally Identifiable Information (PII), or “dox,” of any person of interest.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PII including some TA’s also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57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568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start contributing to these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4772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4" y="1991849"/>
            <a:ext cx="6597509" cy="12474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Practical Dark Web Hunting using Automated Scripts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Search Engine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Katana</a:t>
            </a:r>
          </a:p>
          <a:p>
            <a:pPr lvl="0">
              <a:spcBef>
                <a:spcPts val="0"/>
              </a:spcBef>
            </a:pPr>
            <a:r>
              <a:rPr lang="en-US" sz="2200" dirty="0" err="1"/>
              <a:t>Onionsearch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en-US" sz="2200" dirty="0" err="1"/>
              <a:t>Ahmia</a:t>
            </a:r>
            <a:r>
              <a:rPr lang="en-US" sz="2200" dirty="0"/>
              <a:t> Search Engine</a:t>
            </a:r>
          </a:p>
          <a:p>
            <a:pPr lvl="0">
              <a:spcBef>
                <a:spcPts val="0"/>
              </a:spcBef>
            </a:pPr>
            <a:r>
              <a:rPr lang="en-US" sz="2200" dirty="0" err="1"/>
              <a:t>Darksearch</a:t>
            </a:r>
            <a:endParaRPr lang="en-US" sz="2200" dirty="0"/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24DC172-BCD9-44D0-81F9-6C40CD2B9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2" t="8752" r="15100" b="27356"/>
          <a:stretch/>
        </p:blipFill>
        <p:spPr bwMode="auto">
          <a:xfrm>
            <a:off x="4716854" y="1321805"/>
            <a:ext cx="1937442" cy="14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AA02ECD-62F8-4092-A93E-6AA6A4C7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28" y="2853510"/>
            <a:ext cx="2688879" cy="107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GitHub - ahmia/ahmia-site: Ahmia.fi - Hidden service search engine">
            <a:extLst>
              <a:ext uri="{FF2B5EF4-FFF2-40B4-BE49-F238E27FC236}">
                <a16:creationId xmlns:a16="http://schemas.microsoft.com/office/drawing/2014/main" id="{917085AC-0D20-4A5B-9084-55B573E46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32" y="2853510"/>
            <a:ext cx="2347168" cy="7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8F7580-AC06-4B77-BEDD-6D7C02C69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416" y="3964396"/>
            <a:ext cx="3097313" cy="705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B2F1D5-D717-46A9-AF81-DA858E405F1A}"/>
              </a:ext>
            </a:extLst>
          </p:cNvPr>
          <p:cNvSpPr txBox="1"/>
          <p:nvPr/>
        </p:nvSpPr>
        <p:spPr>
          <a:xfrm>
            <a:off x="2317161" y="4808145"/>
            <a:ext cx="479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Katana,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OnionSearch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Ahmia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DarkSearch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34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 err="1"/>
              <a:t>Onionsearch</a:t>
            </a:r>
            <a:r>
              <a:rPr lang="en-US" sz="3200" b="1" dirty="0"/>
              <a:t>	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42E43B-C614-49EC-A430-47B91937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9" y="1096030"/>
            <a:ext cx="7826721" cy="3937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23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 err="1"/>
              <a:t>Onionsearch</a:t>
            </a:r>
            <a:r>
              <a:rPr lang="en-US" sz="3200" b="1" dirty="0"/>
              <a:t> (Contd.)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B337C7-B454-495E-A5A5-0C329F2F8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5" y="1066710"/>
            <a:ext cx="7967050" cy="4008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3318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Onion Link Collection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 err="1"/>
              <a:t>Hunchly</a:t>
            </a:r>
            <a:endParaRPr lang="en-US" sz="2200" dirty="0"/>
          </a:p>
          <a:p>
            <a:pPr lvl="0">
              <a:spcBef>
                <a:spcPts val="0"/>
              </a:spcBef>
            </a:pPr>
            <a:r>
              <a:rPr lang="en-US" sz="2200" dirty="0"/>
              <a:t>Tor66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r/onions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2F1D5-D717-46A9-AF81-DA858E405F1A}"/>
              </a:ext>
            </a:extLst>
          </p:cNvPr>
          <p:cNvSpPr txBox="1"/>
          <p:nvPr/>
        </p:nvSpPr>
        <p:spPr>
          <a:xfrm>
            <a:off x="2317161" y="4808145"/>
            <a:ext cx="479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Hunchly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Picture 2" descr="OSINT Tools: Capturing Evidence &amp; Notetaking - Forensic Notes">
            <a:extLst>
              <a:ext uri="{FF2B5EF4-FFF2-40B4-BE49-F238E27FC236}">
                <a16:creationId xmlns:a16="http://schemas.microsoft.com/office/drawing/2014/main" id="{05CF9D80-2A0F-41F1-9CE9-A670DBC5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656" y="1857375"/>
            <a:ext cx="31623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31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830FB-8DCE-4C79-9943-166C0CF7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Hunchly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D78DD-677D-495A-9A41-52B24F7E5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8B380334-92ED-4E11-B1E7-9AEFECCB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79" y="1066710"/>
            <a:ext cx="7423842" cy="402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29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Onion Link Scan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OnionScan</a:t>
            </a:r>
          </a:p>
          <a:p>
            <a:pPr lvl="0">
              <a:spcBef>
                <a:spcPts val="0"/>
              </a:spcBef>
            </a:pPr>
            <a:r>
              <a:rPr lang="en-US" sz="2200" dirty="0" err="1"/>
              <a:t>Onioff</a:t>
            </a:r>
            <a:endParaRPr lang="en-US" sz="2200" dirty="0"/>
          </a:p>
          <a:p>
            <a:pPr lvl="0">
              <a:spcBef>
                <a:spcPts val="0"/>
              </a:spcBef>
            </a:pPr>
            <a:r>
              <a:rPr lang="en-US" sz="2200" dirty="0"/>
              <a:t>Onion-</a:t>
            </a:r>
            <a:r>
              <a:rPr lang="en-US" sz="2200" dirty="0" err="1"/>
              <a:t>nmap</a:t>
            </a: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DD653CB-1C00-4B62-B6D8-4E4F710F1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89" y="127933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6339F-7B12-40C5-94C3-4A728AE96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764" y="2801610"/>
            <a:ext cx="2983262" cy="1083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005D2-BECE-440B-BE82-99CD9607A620}"/>
              </a:ext>
            </a:extLst>
          </p:cNvPr>
          <p:cNvSpPr txBox="1"/>
          <p:nvPr/>
        </p:nvSpPr>
        <p:spPr>
          <a:xfrm>
            <a:off x="3295198" y="4808145"/>
            <a:ext cx="255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OnionScan,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Onioff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1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1FAB-B3B1-4F1A-8D97-6E8D7FF9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OnionScan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4E4B-299E-4F85-AFD1-B8564D4B6E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D91EB9-F1BD-4AF7-8C5D-E8D407858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24" y="1066709"/>
            <a:ext cx="6854551" cy="4032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24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Onion Link Scraping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 err="1"/>
              <a:t>TorBot</a:t>
            </a:r>
            <a:endParaRPr lang="en-US" sz="2200" dirty="0"/>
          </a:p>
          <a:p>
            <a:pPr lvl="0">
              <a:spcBef>
                <a:spcPts val="0"/>
              </a:spcBef>
            </a:pPr>
            <a:r>
              <a:rPr lang="en-US" sz="2200" dirty="0" err="1"/>
              <a:t>TorCrawl</a:t>
            </a:r>
            <a:endParaRPr lang="en-US" sz="2200" dirty="0"/>
          </a:p>
          <a:p>
            <a:pPr lvl="0">
              <a:spcBef>
                <a:spcPts val="0"/>
              </a:spcBef>
            </a:pPr>
            <a:r>
              <a:rPr lang="en-US" sz="2200" dirty="0" err="1"/>
              <a:t>OnionIngestor</a:t>
            </a: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3B1DCE-D84F-4E34-AE6D-00A19C6C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186" y="1453786"/>
            <a:ext cx="3603888" cy="139972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307CBD7-3C36-452B-9BB8-28E49CE9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970" y="2309970"/>
            <a:ext cx="1721290" cy="172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BB0DB7-E6D6-4BAD-BA3A-B29E253A918C}"/>
              </a:ext>
            </a:extLst>
          </p:cNvPr>
          <p:cNvSpPr txBox="1"/>
          <p:nvPr/>
        </p:nvSpPr>
        <p:spPr>
          <a:xfrm>
            <a:off x="3222902" y="4805280"/>
            <a:ext cx="2698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TorBot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OnionIngestor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36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1FAB-B3B1-4F1A-8D97-6E8D7FF9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OnionIngestor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4E4B-299E-4F85-AFD1-B8564D4B6E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889B1-9032-4064-A2FF-B7C15A410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0" y="1656280"/>
            <a:ext cx="3724795" cy="2343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E6FD31-11A1-4B5B-8B7D-8B34BA9D4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72" y="1100413"/>
            <a:ext cx="3067478" cy="176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9012C-8600-4F25-B0FC-C25542A40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181" y="3136958"/>
            <a:ext cx="291505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1FAB-B3B1-4F1A-8D97-6E8D7FF9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OnionIngestor</a:t>
            </a:r>
            <a:r>
              <a:rPr lang="en-US" sz="3200" b="1" dirty="0"/>
              <a:t> (Contd.)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4E4B-299E-4F85-AFD1-B8564D4B6E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51F804-B0CC-4946-8A7E-5F4DB2CB9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16" y="1118066"/>
            <a:ext cx="4654755" cy="39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572A445-648F-4803-9618-0834EBBD4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4" y="1118066"/>
            <a:ext cx="2265713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8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$whoami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111;p17">
            <a:extLst>
              <a:ext uri="{FF2B5EF4-FFF2-40B4-BE49-F238E27FC236}">
                <a16:creationId xmlns:a16="http://schemas.microsoft.com/office/drawing/2014/main" id="{BC8ACDF9-C5A5-4403-A8B5-C73AA47C3296}"/>
              </a:ext>
            </a:extLst>
          </p:cNvPr>
          <p:cNvSpPr txBox="1">
            <a:spLocks/>
          </p:cNvSpPr>
          <p:nvPr/>
        </p:nvSpPr>
        <p:spPr>
          <a:xfrm>
            <a:off x="206572" y="1147261"/>
            <a:ext cx="3642689" cy="324607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indent="-342900" algn="l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Apurv Singh Gautam (@ASG_Sc0rpi0n)</a:t>
            </a:r>
          </a:p>
          <a:p>
            <a:pPr marL="419100" indent="-342900" algn="l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Threat Researcher @ </a:t>
            </a:r>
          </a:p>
          <a:p>
            <a:pPr marL="419100" indent="-342900" algn="l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Cybersecurity @ Georgia Tech (Go Jackets)</a:t>
            </a:r>
          </a:p>
          <a:p>
            <a:pPr marL="419100" indent="-342900" algn="l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Presented at conferences</a:t>
            </a:r>
          </a:p>
          <a:p>
            <a:pPr marL="419100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Google Shape;111;p17">
            <a:extLst>
              <a:ext uri="{FF2B5EF4-FFF2-40B4-BE49-F238E27FC236}">
                <a16:creationId xmlns:a16="http://schemas.microsoft.com/office/drawing/2014/main" id="{356FEE79-46C6-4E16-A1ED-1148EA5CFA79}"/>
              </a:ext>
            </a:extLst>
          </p:cNvPr>
          <p:cNvSpPr txBox="1">
            <a:spLocks/>
          </p:cNvSpPr>
          <p:nvPr/>
        </p:nvSpPr>
        <p:spPr>
          <a:xfrm>
            <a:off x="4704833" y="1117475"/>
            <a:ext cx="3194228" cy="377351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Hobbies</a:t>
            </a:r>
          </a:p>
          <a:p>
            <a:pPr marL="762000" lvl="1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Hiking </a:t>
            </a:r>
          </a:p>
          <a:p>
            <a:pPr marL="762000" lvl="1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Lockpicking</a:t>
            </a:r>
          </a:p>
          <a:p>
            <a:pPr marL="762000" lvl="1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Gaming/Streaming</a:t>
            </a:r>
          </a:p>
        </p:txBody>
      </p:sp>
      <p:pic>
        <p:nvPicPr>
          <p:cNvPr id="11" name="Picture 12" descr="Georgia Tech Yellow Jackets Primary Logo | Sports Logo History">
            <a:extLst>
              <a:ext uri="{FF2B5EF4-FFF2-40B4-BE49-F238E27FC236}">
                <a16:creationId xmlns:a16="http://schemas.microsoft.com/office/drawing/2014/main" id="{2AA02B5A-6C30-4D49-AD47-F04726977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14" y="2594065"/>
            <a:ext cx="475638" cy="4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omputer Icons Backpacking Hiking - Hiker Emoji , Free Transparent Clipart  - ClipartKey">
            <a:extLst>
              <a:ext uri="{FF2B5EF4-FFF2-40B4-BE49-F238E27FC236}">
                <a16:creationId xmlns:a16="http://schemas.microsoft.com/office/drawing/2014/main" id="{E8A17C15-7D07-4F88-A6D2-B7C68696F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45" y="1510098"/>
            <a:ext cx="225215" cy="33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cked with Key Emoji (U+1F510)">
            <a:extLst>
              <a:ext uri="{FF2B5EF4-FFF2-40B4-BE49-F238E27FC236}">
                <a16:creationId xmlns:a16="http://schemas.microsoft.com/office/drawing/2014/main" id="{8E57E5DD-32C8-49AD-8D67-87CE2E59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41" y="1840428"/>
            <a:ext cx="253232" cy="2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Buy Tom Clancy's Rainbow Six Siege Standard Edition for PS4, Xbox One and  PC | Ubisoft Official Store">
            <a:extLst>
              <a:ext uri="{FF2B5EF4-FFF2-40B4-BE49-F238E27FC236}">
                <a16:creationId xmlns:a16="http://schemas.microsoft.com/office/drawing/2014/main" id="{008AF7D4-CBC5-4532-804D-4547162C1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46" y="2416558"/>
            <a:ext cx="820715" cy="108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11;p17">
            <a:extLst>
              <a:ext uri="{FF2B5EF4-FFF2-40B4-BE49-F238E27FC236}">
                <a16:creationId xmlns:a16="http://schemas.microsoft.com/office/drawing/2014/main" id="{545B1A04-E916-4F58-9F0C-CC14784608D9}"/>
              </a:ext>
            </a:extLst>
          </p:cNvPr>
          <p:cNvSpPr txBox="1">
            <a:spLocks/>
          </p:cNvSpPr>
          <p:nvPr/>
        </p:nvSpPr>
        <p:spPr>
          <a:xfrm>
            <a:off x="3351953" y="3679242"/>
            <a:ext cx="5052422" cy="10172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Social</a:t>
            </a:r>
          </a:p>
          <a:p>
            <a:pPr marL="762000" lvl="1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Twitter - @ASG_Sc0rpi0n</a:t>
            </a:r>
          </a:p>
          <a:p>
            <a:pPr marL="762000" lvl="1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Website - apurvsinghgautam.me</a:t>
            </a:r>
          </a:p>
          <a:p>
            <a:pPr marL="419100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2AA4ED48-08C4-4931-AC45-2E4B6020D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687" y="1967044"/>
            <a:ext cx="1229148" cy="344573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4641B34-AD7A-43B4-9DEE-D1635C220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57" y="3382109"/>
            <a:ext cx="820716" cy="30457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D84B17A-A63C-4429-9518-C5516C16F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26" y="3382108"/>
            <a:ext cx="636845" cy="304578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62DC491-6DDA-401E-B15E-2FE4B5A7EC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0039" y="3364935"/>
            <a:ext cx="425875" cy="372234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BED9031-5E61-4476-8AC1-EB098B507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626" y="3776576"/>
            <a:ext cx="526871" cy="52687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63F867B-9302-4397-95C3-B00BD7CBC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8920" y="3770876"/>
            <a:ext cx="450725" cy="450725"/>
          </a:xfrm>
          <a:prstGeom prst="rect">
            <a:avLst/>
          </a:prstGeom>
        </p:spPr>
      </p:pic>
      <p:pic>
        <p:nvPicPr>
          <p:cNvPr id="21" name="Picture 20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D1C3CBE3-424E-4F2F-A4AD-02F95DFCA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868" y="3770876"/>
            <a:ext cx="848664" cy="3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36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1FAB-B3B1-4F1A-8D97-6E8D7FF9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OnionIngestor</a:t>
            </a:r>
            <a:r>
              <a:rPr lang="en-US" sz="3200" b="1" dirty="0"/>
              <a:t> (Contd.)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4E4B-299E-4F85-AFD1-B8564D4B6E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C938C7-A31D-423D-B3B9-5149C8E8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25" y="1318840"/>
            <a:ext cx="7441949" cy="35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Create your own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Scrapy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Tor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OnionScan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Privoxy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Elastic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and many more…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DB4A81-E289-4666-B12C-8959C3F65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545" y="2109918"/>
            <a:ext cx="2008219" cy="780695"/>
          </a:xfrm>
          <a:prstGeom prst="rect">
            <a:avLst/>
          </a:prstGeom>
        </p:spPr>
      </p:pic>
      <p:pic>
        <p:nvPicPr>
          <p:cNvPr id="11" name="Picture 1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B7335925-C4C6-4ECD-887F-6B00DC389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2" y="3157986"/>
            <a:ext cx="1313464" cy="793551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C1C6E41-C447-40D2-A619-AAE47DDC6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674" y="1775519"/>
            <a:ext cx="1204738" cy="1204738"/>
          </a:xfrm>
          <a:prstGeom prst="rect">
            <a:avLst/>
          </a:prstGeom>
        </p:spPr>
      </p:pic>
      <p:pic>
        <p:nvPicPr>
          <p:cNvPr id="12" name="Picture 11" descr="A picture containing sitting, blue, monitor, white&#10;&#10;Description automatically generated">
            <a:extLst>
              <a:ext uri="{FF2B5EF4-FFF2-40B4-BE49-F238E27FC236}">
                <a16:creationId xmlns:a16="http://schemas.microsoft.com/office/drawing/2014/main" id="{B019BF3D-FC63-4A29-9321-6FFC31D7C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365" y="3014297"/>
            <a:ext cx="1065526" cy="1065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E22DCB-3F5D-4506-9E02-D2469831D33E}"/>
              </a:ext>
            </a:extLst>
          </p:cNvPr>
          <p:cNvSpPr txBox="1"/>
          <p:nvPr/>
        </p:nvSpPr>
        <p:spPr>
          <a:xfrm>
            <a:off x="2883130" y="4808145"/>
            <a:ext cx="479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Tor Project, </a:t>
            </a: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</a:rPr>
              <a:t>OnionScan,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Scrapy, Privoxy, Redis</a:t>
            </a:r>
          </a:p>
        </p:txBody>
      </p:sp>
      <p:pic>
        <p:nvPicPr>
          <p:cNvPr id="1026" name="Picture 2" descr="Elasticsearch Icon - Free Download, PNG and Vector">
            <a:extLst>
              <a:ext uri="{FF2B5EF4-FFF2-40B4-BE49-F238E27FC236}">
                <a16:creationId xmlns:a16="http://schemas.microsoft.com/office/drawing/2014/main" id="{3DB038DC-35AF-4B4F-8658-ED615BF2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46" y="816078"/>
            <a:ext cx="1170156" cy="117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368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How Scrapy Works?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BCC8B-8859-4E5F-B0FA-96B546458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75" y="936397"/>
            <a:ext cx="6186792" cy="4153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E22DCB-3F5D-4506-9E02-D2469831D33E}"/>
              </a:ext>
            </a:extLst>
          </p:cNvPr>
          <p:cNvSpPr txBox="1"/>
          <p:nvPr/>
        </p:nvSpPr>
        <p:spPr>
          <a:xfrm>
            <a:off x="2883131" y="4808145"/>
            <a:ext cx="4290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Scrapy Docs</a:t>
            </a:r>
          </a:p>
        </p:txBody>
      </p:sp>
    </p:spTree>
    <p:extLst>
      <p:ext uri="{BB962C8B-B14F-4D97-AF65-F5344CB8AC3E}">
        <p14:creationId xmlns:p14="http://schemas.microsoft.com/office/powerpoint/2010/main" val="298433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/>
              <a:t>Automated Hunting </a:t>
            </a:r>
            <a:r>
              <a:rPr lang="en-US" sz="3200" b="1" dirty="0"/>
              <a:t>Architecture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F0527F0-37EC-4D26-BAB0-51F258061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010720"/>
            <a:ext cx="7122438" cy="404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674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76169" y="1991850"/>
            <a:ext cx="5437579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3.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Lab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51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Setting up a Lab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Lab/VM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Physical or Cloud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Isolate the network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Install relevant tools</a:t>
            </a:r>
          </a:p>
          <a:p>
            <a:pPr lvl="1"/>
            <a:r>
              <a:rPr lang="en-US" sz="2200" dirty="0"/>
              <a:t>Go</a:t>
            </a:r>
          </a:p>
          <a:p>
            <a:pPr lvl="1"/>
            <a:r>
              <a:rPr lang="en-US" sz="2200" dirty="0"/>
              <a:t>Scrapy</a:t>
            </a:r>
          </a:p>
          <a:p>
            <a:pPr lvl="1"/>
            <a:r>
              <a:rPr lang="en-US" sz="2200" dirty="0"/>
              <a:t>Privoxy</a:t>
            </a:r>
          </a:p>
          <a:p>
            <a:pPr lvl="1"/>
            <a:r>
              <a:rPr lang="en-US" sz="2200" dirty="0"/>
              <a:t>Tor</a:t>
            </a:r>
          </a:p>
          <a:p>
            <a:pPr lvl="1"/>
            <a:r>
              <a:rPr lang="en-US" sz="2200" dirty="0"/>
              <a:t>ELK </a:t>
            </a:r>
          </a:p>
          <a:p>
            <a:pPr lvl="1"/>
            <a:r>
              <a:rPr lang="en-US" sz="2200" dirty="0"/>
              <a:t>Go libraries</a:t>
            </a:r>
          </a:p>
          <a:p>
            <a:pPr lvl="1"/>
            <a:r>
              <a:rPr lang="en-US" sz="2200" dirty="0"/>
              <a:t>Python libraries</a:t>
            </a:r>
          </a:p>
          <a:p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Picture 2" descr="A close up of a stereo&#10;&#10;Description automatically generated">
            <a:extLst>
              <a:ext uri="{FF2B5EF4-FFF2-40B4-BE49-F238E27FC236}">
                <a16:creationId xmlns:a16="http://schemas.microsoft.com/office/drawing/2014/main" id="{A45CB259-C921-4E93-9576-2B1A0E1A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13" y="2232454"/>
            <a:ext cx="4871216" cy="2239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824FB-BDE7-4785-939D-56E8DB8CF545}"/>
              </a:ext>
            </a:extLst>
          </p:cNvPr>
          <p:cNvSpPr txBox="1"/>
          <p:nvPr/>
        </p:nvSpPr>
        <p:spPr>
          <a:xfrm>
            <a:off x="3972913" y="4501810"/>
            <a:ext cx="218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Hayden James</a:t>
            </a:r>
          </a:p>
        </p:txBody>
      </p:sp>
    </p:spTree>
    <p:extLst>
      <p:ext uri="{BB962C8B-B14F-4D97-AF65-F5344CB8AC3E}">
        <p14:creationId xmlns:p14="http://schemas.microsoft.com/office/powerpoint/2010/main" val="742040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 err="1"/>
              <a:t>NZDarknet</a:t>
            </a:r>
            <a:r>
              <a:rPr lang="en-US" sz="3200" b="1" dirty="0"/>
              <a:t> Forum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80781-40AA-4AFB-92E9-2D25A6D7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648" y="1124142"/>
            <a:ext cx="4966644" cy="3711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335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Tree Structure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E9E6-9D86-4A2C-9B4A-A7DF3A8C7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374" y="1209723"/>
            <a:ext cx="3599252" cy="2724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4463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nzdarknet.py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35D29-BC64-4FBB-A7E6-564B570C5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89" y="883924"/>
            <a:ext cx="7486022" cy="406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573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middlewares.py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F7765-3148-4D03-884A-0638899A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447414"/>
            <a:ext cx="7571700" cy="2248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066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Agenda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Why focusing on the Dark Web?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Methods to hunt on the Dark Web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Lab Time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Scraping Defenses Discussion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OpSec? What’s that?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Conclusion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 descr="A picture containing person, man, photo, black&#10;&#10;Description automatically generated">
            <a:extLst>
              <a:ext uri="{FF2B5EF4-FFF2-40B4-BE49-F238E27FC236}">
                <a16:creationId xmlns:a16="http://schemas.microsoft.com/office/drawing/2014/main" id="{49EC0D2B-0AD2-4266-8BB0-35602A96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733" y="1881963"/>
            <a:ext cx="3223179" cy="17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38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items.py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0F2D0-4A52-4595-BCF2-1B7CCA8D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13" y="1566722"/>
            <a:ext cx="3572374" cy="2010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649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pipelines.py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6B5AF-A910-4B1F-A763-3E5227FB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01" y="1010720"/>
            <a:ext cx="5534797" cy="3429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34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settings.py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70ABE-E728-4EEE-A9FE-4475C6545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86" y="972043"/>
            <a:ext cx="6046827" cy="4014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155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Sample JSON Data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AF416-DC47-481D-B7C0-A6578A9A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10" y="969899"/>
            <a:ext cx="6552179" cy="3963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179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832600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4.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Scraping Defenses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68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What defenses do sites put?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DDoS Protection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Captcha System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JavaScript Enabled Sites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IP blocking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Account blocking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Cookie Change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" name="Picture 2" descr="Reporting Bugs or Security Issues">
            <a:extLst>
              <a:ext uri="{FF2B5EF4-FFF2-40B4-BE49-F238E27FC236}">
                <a16:creationId xmlns:a16="http://schemas.microsoft.com/office/drawing/2014/main" id="{5B482441-9DEC-4577-9478-193718CC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095" y="1232790"/>
            <a:ext cx="1890032" cy="81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DDE11-D36D-4F18-AE9C-BB9AD9533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67" y="2106232"/>
            <a:ext cx="1691510" cy="135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8182A-8959-4EB6-8D7F-D390902AC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745" y="2356060"/>
            <a:ext cx="1282595" cy="989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EEB4F4-BEA1-47F2-8C65-17C2C4292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616" y="3597124"/>
            <a:ext cx="3036892" cy="1071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264C68-F491-4C3F-909F-59ADDEB081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8772" y="3241381"/>
            <a:ext cx="1691510" cy="1338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CFC9A5-052B-4BD4-97C6-F64F7D4413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3038" y="3241381"/>
            <a:ext cx="1563567" cy="13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27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Circumventing Scraping Defenses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Setting Delays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Captcha Bypass Services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Using Selenium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Rotating IPs (SOCKS 4/5)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Rotating Accounts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Utilizing Cookies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73242345-4FAE-4FF9-95AA-3F57CFED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659" y="1239763"/>
            <a:ext cx="1682376" cy="913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20F81-B4F8-4184-B68C-FAB90D3C3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933" y="2326799"/>
            <a:ext cx="2124075" cy="27622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F801D61-8E83-4335-85C7-7EC0B8189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5847" y="2849138"/>
            <a:ext cx="2124076" cy="46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63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486787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5.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OpSec? What’s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8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What is OpSec?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Actions taken to ensure that information leakage doesn’t compromise you or your operations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Derived from US military – Operational Security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PII – Personally Identifiable Information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Not just a process – a mindset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OpSec is Hard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FF07734-BDCF-4DDA-8493-29E36F177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60"/>
          <a:stretch/>
        </p:blipFill>
        <p:spPr>
          <a:xfrm>
            <a:off x="6030410" y="2143992"/>
            <a:ext cx="2497853" cy="280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7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Maintaining OpSec in your lifestyle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Use VM/Lab or an isolated system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Use Tor over SOCKS or VPN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Change Time zones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Maintain different persona 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Use password manager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Clean/Wipe data from VM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Say NO to personal info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2" name="Picture 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5BFF49D-6C84-4ECF-AD08-1556904C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59586"/>
            <a:ext cx="4294208" cy="28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832600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1.</a:t>
            </a:r>
            <a:b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Why focusing on the Dark Web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29890" y="1991850"/>
            <a:ext cx="3294915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6.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Conclusion</a:t>
            </a:r>
            <a:endParaRPr sz="4403" dirty="0"/>
          </a:p>
        </p:txBody>
      </p:sp>
    </p:spTree>
    <p:extLst>
      <p:ext uri="{BB962C8B-B14F-4D97-AF65-F5344CB8AC3E}">
        <p14:creationId xmlns:p14="http://schemas.microsoft.com/office/powerpoint/2010/main" val="4015017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What we discussed so far?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Why Dark web hunting is important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Tools needed to hunt data on the Dark Web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OSINT Tools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Methods to create your own scripts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Automating the data collection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Scraping defenses circumvention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2011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I don’t know how to conclude but..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Keep OpSec in mind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Look at more than one resource/site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Takes a lot of resources and team effort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Unique ways to create your automated architecture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692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Resources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Read White papers &amp; blogs from different security organizations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Follow people on LinkedIn and Twitter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Follow hashtags - #darkweb, #threatintelligence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Search Terms – </a:t>
            </a:r>
            <a:r>
              <a:rPr lang="en-US" sz="2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darkweb</a:t>
            </a: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tor, </a:t>
            </a:r>
            <a:r>
              <a:rPr lang="en-US" sz="2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deepweb</a:t>
            </a: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cybercrime forums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OSINT Framework -  https://osintframework.com/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OSINT Combine Dark Web Searching - https://www.osintcombine.com/post/dark-web-searching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590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Resources (Contd.)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Jake </a:t>
            </a:r>
            <a:r>
              <a:rPr lang="en-US" sz="2200" dirty="0" err="1"/>
              <a:t>Creps</a:t>
            </a:r>
            <a:r>
              <a:rPr lang="en-US" sz="2200" dirty="0"/>
              <a:t> Blog - https://jakecreps.com/2019/05/16/osint-tools-for-the-dark-web/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DEFCON Recon Village - </a:t>
            </a:r>
            <a:r>
              <a:rPr lang="en-US" sz="2200" dirty="0" err="1"/>
              <a:t>Ambly</a:t>
            </a:r>
            <a:r>
              <a:rPr lang="en-US" sz="2200" dirty="0"/>
              <a:t> the Smart Darknet Spider talk by </a:t>
            </a:r>
            <a:r>
              <a:rPr lang="en-US" sz="2200" dirty="0" err="1"/>
              <a:t>Cytisus</a:t>
            </a:r>
            <a:r>
              <a:rPr lang="en-US" sz="2200" dirty="0"/>
              <a:t> Eurydice (@levitannin)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Darkweb Cyber Threat Intelligence Mining by Cambridge University Press</a:t>
            </a:r>
            <a:endParaRPr lang="en-US" sz="2800" dirty="0"/>
          </a:p>
          <a:p>
            <a:pPr>
              <a:spcBef>
                <a:spcPts val="0"/>
              </a:spcBef>
            </a:pPr>
            <a:endParaRPr lang="en-US" sz="2200" dirty="0"/>
          </a:p>
          <a:p>
            <a:pPr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4943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Thanks!</a:t>
            </a:r>
            <a:endParaRPr sz="6600" b="1"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76" name="Google Shape;376;p35"/>
          <p:cNvSpPr txBox="1">
            <a:spLocks noGrp="1"/>
          </p:cNvSpPr>
          <p:nvPr>
            <p:ph type="body" idx="4294967295"/>
          </p:nvPr>
        </p:nvSpPr>
        <p:spPr>
          <a:xfrm>
            <a:off x="685800" y="2612494"/>
            <a:ext cx="6400800" cy="1708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/>
              <a:t>You can contact me at: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/>
              <a:t>Twitter: @ASG_Sc0rpi0n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/>
              <a:t>LinkedIn: /in/apurvsinghgautam</a:t>
            </a:r>
          </a:p>
        </p:txBody>
      </p:sp>
      <p:sp>
        <p:nvSpPr>
          <p:cNvPr id="377" name="Google Shape;377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5" name="Picture 4" descr="A person standing in front of a mirror&#10;&#10;Description automatically generated">
            <a:extLst>
              <a:ext uri="{FF2B5EF4-FFF2-40B4-BE49-F238E27FC236}">
                <a16:creationId xmlns:a16="http://schemas.microsoft.com/office/drawing/2014/main" id="{B13B7252-F8FC-4017-92EC-0CAA5986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73" y="1828844"/>
            <a:ext cx="3178371" cy="17798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Why So Serious (Eh! Important)?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Hacker forums, darknet markets, dump shops, etc.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Criminals can learn, monetize,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2200" dirty="0"/>
              <a:t>        trade, and communicate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Identification of compromised assets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Can potentially identify attacks in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2200" dirty="0"/>
              <a:t>       earlier stages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Direct impacts – PII (Personal Info),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2200" dirty="0"/>
              <a:t>       financial, EHRs (healthcare records), trade secrets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Indirect impacts – reputation, revenue loss, legal penalties</a:t>
            </a:r>
          </a:p>
          <a:p>
            <a:pPr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6" name="Picture 2" descr="Sherlock season 4, episode 3: “The Final Problem” might be the ...">
            <a:extLst>
              <a:ext uri="{FF2B5EF4-FFF2-40B4-BE49-F238E27FC236}">
                <a16:creationId xmlns:a16="http://schemas.microsoft.com/office/drawing/2014/main" id="{7AB52A9D-625E-41F3-A3B5-9E3D006E5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16" y="1543509"/>
            <a:ext cx="2980547" cy="198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20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Why should you care?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616A5D7F-2788-4AF2-91AD-120098F6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010720"/>
            <a:ext cx="7733489" cy="3494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69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Why should you care?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5856F-D243-4DE7-810C-29BC24CD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3" y="1010720"/>
            <a:ext cx="7687054" cy="3326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7033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832600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2.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Methods to hunt on the Dark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1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Readily Available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/>
              <a:t>Search Engine tools</a:t>
            </a:r>
          </a:p>
          <a:p>
            <a:r>
              <a:rPr lang="en-US" sz="2200" dirty="0"/>
              <a:t>Onion Link Collection tools</a:t>
            </a:r>
          </a:p>
          <a:p>
            <a:r>
              <a:rPr lang="en-US" sz="2200" dirty="0"/>
              <a:t>Onion Link Scan tools</a:t>
            </a:r>
          </a:p>
          <a:p>
            <a:r>
              <a:rPr lang="en-US" sz="2200" dirty="0"/>
              <a:t>Onion Link Scraping tools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01749-ACF9-48D1-856E-1DA85D7B997C}"/>
              </a:ext>
            </a:extLst>
          </p:cNvPr>
          <p:cNvSpPr txBox="1"/>
          <p:nvPr/>
        </p:nvSpPr>
        <p:spPr>
          <a:xfrm>
            <a:off x="1955259" y="3210470"/>
            <a:ext cx="555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All tools available at: https://github.com/apurvsinghgautam/dark-web-osint-tools</a:t>
            </a:r>
          </a:p>
        </p:txBody>
      </p:sp>
    </p:spTree>
    <p:extLst>
      <p:ext uri="{BB962C8B-B14F-4D97-AF65-F5344CB8AC3E}">
        <p14:creationId xmlns:p14="http://schemas.microsoft.com/office/powerpoint/2010/main" val="2751464486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1759</Words>
  <Application>Microsoft Office PowerPoint</Application>
  <PresentationFormat>On-screen Show (16:9)</PresentationFormat>
  <Paragraphs>296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Open Sans</vt:lpstr>
      <vt:lpstr>Century Gothic</vt:lpstr>
      <vt:lpstr>Roboto Slab</vt:lpstr>
      <vt:lpstr>Source Sans Pro</vt:lpstr>
      <vt:lpstr>Arial</vt:lpstr>
      <vt:lpstr>Cordelia template</vt:lpstr>
      <vt:lpstr>Practical Dark Web Hunting using Automated Scripts</vt:lpstr>
      <vt:lpstr>$whoami</vt:lpstr>
      <vt:lpstr>Agenda</vt:lpstr>
      <vt:lpstr>1. Why focusing on the Dark Web</vt:lpstr>
      <vt:lpstr>Why So Serious (Eh! Important)?</vt:lpstr>
      <vt:lpstr>Why should you care?</vt:lpstr>
      <vt:lpstr>Why should you care?</vt:lpstr>
      <vt:lpstr>2. Methods to hunt on the Dark Web</vt:lpstr>
      <vt:lpstr>Readily Available Tools</vt:lpstr>
      <vt:lpstr>Search Engine Tools</vt:lpstr>
      <vt:lpstr>Onionsearch </vt:lpstr>
      <vt:lpstr>Onionsearch (Contd.)</vt:lpstr>
      <vt:lpstr>Onion Link Collection Tools</vt:lpstr>
      <vt:lpstr>Hunchly</vt:lpstr>
      <vt:lpstr>Onion Link Scan Tools</vt:lpstr>
      <vt:lpstr>OnionScan</vt:lpstr>
      <vt:lpstr>Onion Link Scraping Tools</vt:lpstr>
      <vt:lpstr>OnionIngestor</vt:lpstr>
      <vt:lpstr>OnionIngestor (Contd.) </vt:lpstr>
      <vt:lpstr>OnionIngestor (Contd.)</vt:lpstr>
      <vt:lpstr>Create your own tools</vt:lpstr>
      <vt:lpstr>How Scrapy Works?</vt:lpstr>
      <vt:lpstr>Automated Hunting Architecture</vt:lpstr>
      <vt:lpstr>3. Lab Time</vt:lpstr>
      <vt:lpstr>Setting up a Lab</vt:lpstr>
      <vt:lpstr>NZDarknet Forum</vt:lpstr>
      <vt:lpstr>Tree Structure</vt:lpstr>
      <vt:lpstr>nzdarknet.py</vt:lpstr>
      <vt:lpstr>middlewares.py</vt:lpstr>
      <vt:lpstr>items.py</vt:lpstr>
      <vt:lpstr>pipelines.py</vt:lpstr>
      <vt:lpstr>settings.py</vt:lpstr>
      <vt:lpstr>Sample JSON Data</vt:lpstr>
      <vt:lpstr>4. Scraping Defenses Discussion</vt:lpstr>
      <vt:lpstr>What defenses do sites put?</vt:lpstr>
      <vt:lpstr>Circumventing Scraping Defenses</vt:lpstr>
      <vt:lpstr>5. OpSec? What’s that?</vt:lpstr>
      <vt:lpstr>What is OpSec?</vt:lpstr>
      <vt:lpstr>Maintaining OpSec in your lifestyle</vt:lpstr>
      <vt:lpstr>6. Conclusion</vt:lpstr>
      <vt:lpstr>What we discussed so far?</vt:lpstr>
      <vt:lpstr>I don’t know how to conclude but..</vt:lpstr>
      <vt:lpstr>Resources</vt:lpstr>
      <vt:lpstr>Resources (Contd.)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Threat Hunting on Dark Web and other nitty-gritty things</dc:title>
  <cp:lastModifiedBy>Aditya Sanjaykumar Lohia</cp:lastModifiedBy>
  <cp:revision>568</cp:revision>
  <dcterms:modified xsi:type="dcterms:W3CDTF">2022-01-31T16:52:04Z</dcterms:modified>
</cp:coreProperties>
</file>